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3" r:id="rId3"/>
    <p:sldId id="276" r:id="rId4"/>
    <p:sldId id="266" r:id="rId5"/>
    <p:sldId id="275" r:id="rId6"/>
    <p:sldId id="278" r:id="rId7"/>
    <p:sldId id="279" r:id="rId8"/>
    <p:sldId id="261" r:id="rId9"/>
    <p:sldId id="280" r:id="rId10"/>
    <p:sldId id="263" r:id="rId11"/>
    <p:sldId id="264" r:id="rId12"/>
    <p:sldId id="267" r:id="rId13"/>
    <p:sldId id="281" r:id="rId14"/>
    <p:sldId id="260" r:id="rId15"/>
    <p:sldId id="272" r:id="rId16"/>
    <p:sldId id="282" r:id="rId17"/>
    <p:sldId id="269" r:id="rId18"/>
    <p:sldId id="270" r:id="rId19"/>
    <p:sldId id="283" r:id="rId20"/>
    <p:sldId id="284" r:id="rId21"/>
    <p:sldId id="285" r:id="rId22"/>
    <p:sldId id="286" r:id="rId23"/>
    <p:sldId id="271" r:id="rId24"/>
    <p:sldId id="268"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67FF1BD-CD28-4EEB-81C4-FE6E93D79F91}" type="datetimeFigureOut">
              <a:rPr lang="en-US" smtClean="0"/>
              <a:pPr/>
              <a:t>5/29/2021</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991AD5C-E56D-4939-B9E3-2D8DE827E802}" type="slidenum">
              <a:rPr lang="en-IN" smtClean="0"/>
              <a:pPr/>
              <a:t>‹#›</a:t>
            </a:fld>
            <a:endParaRPr lang="en-IN"/>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FF1BD-CD28-4EEB-81C4-FE6E93D79F91}" type="datetimeFigureOut">
              <a:rPr lang="en-US" smtClean="0"/>
              <a:pPr/>
              <a:t>5/29/2021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91AD5C-E56D-4939-B9E3-2D8DE827E802}" type="slidenum">
              <a:rPr lang="en-IN" smtClean="0"/>
              <a:pPr/>
              <a:t>‹#›</a:t>
            </a:fld>
            <a:endParaRPr lang="en-IN"/>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FF1BD-CD28-4EEB-81C4-FE6E93D79F91}" type="datetimeFigureOut">
              <a:rPr lang="en-US" smtClean="0"/>
              <a:pPr/>
              <a:t>5/29/2021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91AD5C-E56D-4939-B9E3-2D8DE827E802}" type="slidenum">
              <a:rPr lang="en-IN" smtClean="0"/>
              <a:pPr/>
              <a:t>‹#›</a:t>
            </a:fld>
            <a:endParaRPr lang="en-IN"/>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67FF1BD-CD28-4EEB-81C4-FE6E93D79F91}" type="datetimeFigureOut">
              <a:rPr lang="en-US" smtClean="0"/>
              <a:pPr/>
              <a:t>5/29/2021</a:t>
            </a:fld>
            <a:endParaRPr lang="en-IN"/>
          </a:p>
        </p:txBody>
      </p:sp>
      <p:sp>
        <p:nvSpPr>
          <p:cNvPr id="9" name="Slide Number Placeholder 8"/>
          <p:cNvSpPr>
            <a:spLocks noGrp="1"/>
          </p:cNvSpPr>
          <p:nvPr>
            <p:ph type="sldNum" sz="quarter" idx="15"/>
          </p:nvPr>
        </p:nvSpPr>
        <p:spPr/>
        <p:txBody>
          <a:bodyPr rtlCol="0"/>
          <a:lstStyle/>
          <a:p>
            <a:fld id="{6991AD5C-E56D-4939-B9E3-2D8DE827E802}"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67FF1BD-CD28-4EEB-81C4-FE6E93D79F91}" type="datetimeFigureOut">
              <a:rPr lang="en-US" smtClean="0"/>
              <a:pPr/>
              <a:t>5/29/2021</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991AD5C-E56D-4939-B9E3-2D8DE827E802}" type="slidenum">
              <a:rPr lang="en-IN" smtClean="0"/>
              <a:pPr/>
              <a:t>‹#›</a:t>
            </a:fld>
            <a:endParaRPr lang="en-IN"/>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7FF1BD-CD28-4EEB-81C4-FE6E93D79F91}" type="datetimeFigureOut">
              <a:rPr lang="en-US" smtClean="0"/>
              <a:pPr/>
              <a:t>5/29/2021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91AD5C-E56D-4939-B9E3-2D8DE827E802}"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67FF1BD-CD28-4EEB-81C4-FE6E93D79F91}" type="datetimeFigureOut">
              <a:rPr lang="en-US" smtClean="0"/>
              <a:pPr/>
              <a:t>5/29/2021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91AD5C-E56D-4939-B9E3-2D8DE827E802}"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67FF1BD-CD28-4EEB-81C4-FE6E93D79F91}" type="datetimeFigureOut">
              <a:rPr lang="en-US" smtClean="0"/>
              <a:pPr/>
              <a:t>5/29/2021</a:t>
            </a:fld>
            <a:endParaRPr lang="en-IN"/>
          </a:p>
        </p:txBody>
      </p:sp>
      <p:sp>
        <p:nvSpPr>
          <p:cNvPr id="7" name="Slide Number Placeholder 6"/>
          <p:cNvSpPr>
            <a:spLocks noGrp="1"/>
          </p:cNvSpPr>
          <p:nvPr>
            <p:ph type="sldNum" sz="quarter" idx="11"/>
          </p:nvPr>
        </p:nvSpPr>
        <p:spPr/>
        <p:txBody>
          <a:bodyPr rtlCol="0"/>
          <a:lstStyle/>
          <a:p>
            <a:fld id="{6991AD5C-E56D-4939-B9E3-2D8DE827E802}"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F1BD-CD28-4EEB-81C4-FE6E93D79F91}" type="datetimeFigureOut">
              <a:rPr lang="en-US" smtClean="0"/>
              <a:pPr/>
              <a:t>5/29/2021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91AD5C-E56D-4939-B9E3-2D8DE827E802}" type="slidenum">
              <a:rPr lang="en-IN" smtClean="0"/>
              <a:pPr/>
              <a:t>‹#›</a:t>
            </a:fld>
            <a:endParaRPr lang="en-IN"/>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67FF1BD-CD28-4EEB-81C4-FE6E93D79F91}" type="datetimeFigureOut">
              <a:rPr lang="en-US" smtClean="0"/>
              <a:pPr/>
              <a:t>5/29/2021</a:t>
            </a:fld>
            <a:endParaRPr lang="en-IN"/>
          </a:p>
        </p:txBody>
      </p:sp>
      <p:sp>
        <p:nvSpPr>
          <p:cNvPr id="22" name="Slide Number Placeholder 21"/>
          <p:cNvSpPr>
            <a:spLocks noGrp="1"/>
          </p:cNvSpPr>
          <p:nvPr>
            <p:ph type="sldNum" sz="quarter" idx="15"/>
          </p:nvPr>
        </p:nvSpPr>
        <p:spPr/>
        <p:txBody>
          <a:bodyPr rtlCol="0"/>
          <a:lstStyle/>
          <a:p>
            <a:fld id="{6991AD5C-E56D-4939-B9E3-2D8DE827E802}"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67FF1BD-CD28-4EEB-81C4-FE6E93D79F91}" type="datetimeFigureOut">
              <a:rPr lang="en-US" smtClean="0"/>
              <a:pPr/>
              <a:t>5/29/2021</a:t>
            </a:fld>
            <a:endParaRPr lang="en-IN"/>
          </a:p>
        </p:txBody>
      </p:sp>
      <p:sp>
        <p:nvSpPr>
          <p:cNvPr id="18" name="Slide Number Placeholder 17"/>
          <p:cNvSpPr>
            <a:spLocks noGrp="1"/>
          </p:cNvSpPr>
          <p:nvPr>
            <p:ph type="sldNum" sz="quarter" idx="11"/>
          </p:nvPr>
        </p:nvSpPr>
        <p:spPr/>
        <p:txBody>
          <a:bodyPr rtlCol="0"/>
          <a:lstStyle/>
          <a:p>
            <a:fld id="{6991AD5C-E56D-4939-B9E3-2D8DE827E802}"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67FF1BD-CD28-4EEB-81C4-FE6E93D79F91}" type="datetimeFigureOut">
              <a:rPr lang="en-US" smtClean="0"/>
              <a:pPr/>
              <a:t>5/29/2021</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991AD5C-E56D-4939-B9E3-2D8DE827E80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zoom/>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376370"/>
          </a:xfrm>
        </p:spPr>
        <p:txBody>
          <a:bodyPr>
            <a:normAutofit fontScale="90000"/>
          </a:bodyPr>
          <a:lstStyle/>
          <a:p>
            <a:r>
              <a:rPr lang="en-US" dirty="0" smtClean="0">
                <a:solidFill>
                  <a:schemeClr val="bg1"/>
                </a:solidFill>
              </a:rPr>
              <a:t>EMBRYOLOGICAL AND PHYSIOLOGICAL EVIDENCES OF EVOLUTION</a:t>
            </a:r>
            <a:endParaRPr lang="en-IN" dirty="0">
              <a:solidFill>
                <a:schemeClr val="bg1"/>
              </a:solidFill>
            </a:endParaRPr>
          </a:p>
        </p:txBody>
      </p:sp>
      <p:sp>
        <p:nvSpPr>
          <p:cNvPr id="3" name="Subtitle 2"/>
          <p:cNvSpPr>
            <a:spLocks noGrp="1"/>
          </p:cNvSpPr>
          <p:nvPr>
            <p:ph type="subTitle" idx="1"/>
          </p:nvPr>
        </p:nvSpPr>
        <p:spPr/>
        <p:txBody>
          <a:bodyPr>
            <a:normAutofit/>
          </a:bodyPr>
          <a:lstStyle/>
          <a:p>
            <a:pPr algn="ctr"/>
            <a:r>
              <a:rPr lang="en-US" sz="2400" dirty="0" smtClean="0">
                <a:solidFill>
                  <a:schemeClr val="bg1">
                    <a:lumMod val="95000"/>
                  </a:schemeClr>
                </a:solidFill>
              </a:rPr>
              <a:t>DR SHARMISTHA CHAKRAVARTY</a:t>
            </a:r>
          </a:p>
          <a:p>
            <a:pPr algn="ctr"/>
            <a:r>
              <a:rPr lang="en-US" sz="2400" dirty="0" smtClean="0">
                <a:solidFill>
                  <a:schemeClr val="bg1">
                    <a:lumMod val="95000"/>
                  </a:schemeClr>
                </a:solidFill>
              </a:rPr>
              <a:t>DEPT OF ZOOLOGY</a:t>
            </a:r>
          </a:p>
          <a:p>
            <a:pPr algn="ctr"/>
            <a:r>
              <a:rPr lang="en-US" sz="2400" dirty="0" smtClean="0">
                <a:solidFill>
                  <a:schemeClr val="bg1">
                    <a:lumMod val="95000"/>
                  </a:schemeClr>
                </a:solidFill>
              </a:rPr>
              <a:t>BARNAGAR COLLEGE,SORBHOG</a:t>
            </a:r>
            <a:endParaRPr lang="en-IN" sz="2400" dirty="0">
              <a:solidFill>
                <a:schemeClr val="bg1">
                  <a:lumMod val="95000"/>
                </a:schemeClr>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23875" y="23813"/>
            <a:ext cx="8096250" cy="6810375"/>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a:solidFill>
            <a:srgbClr val="C00000"/>
          </a:solidFill>
        </p:spPr>
        <p:txBody>
          <a:bodyPr>
            <a:normAutofit/>
          </a:bodyPr>
          <a:lstStyle/>
          <a:p>
            <a:pPr algn="ctr"/>
            <a:r>
              <a:rPr lang="en-US" sz="3600" dirty="0" smtClean="0">
                <a:solidFill>
                  <a:schemeClr val="bg1"/>
                </a:solidFill>
              </a:rPr>
              <a:t>KIDNEY IN VERTEBRATES</a:t>
            </a:r>
            <a:endParaRPr lang="en-IN" sz="3600" dirty="0">
              <a:solidFill>
                <a:schemeClr val="bg1"/>
              </a:solidFill>
            </a:endParaRPr>
          </a:p>
        </p:txBody>
      </p:sp>
      <p:sp>
        <p:nvSpPr>
          <p:cNvPr id="3" name="Content Placeholder 2"/>
          <p:cNvSpPr>
            <a:spLocks noGrp="1"/>
          </p:cNvSpPr>
          <p:nvPr>
            <p:ph sz="quarter" idx="1"/>
          </p:nvPr>
        </p:nvSpPr>
        <p:spPr>
          <a:xfrm>
            <a:off x="457200" y="1285860"/>
            <a:ext cx="3657600" cy="4886340"/>
          </a:xfrm>
          <a:solidFill>
            <a:schemeClr val="accent4">
              <a:lumMod val="60000"/>
              <a:lumOff val="40000"/>
            </a:schemeClr>
          </a:solidFill>
        </p:spPr>
        <p:txBody>
          <a:bodyPr>
            <a:normAutofit fontScale="77500" lnSpcReduction="20000"/>
          </a:bodyPr>
          <a:lstStyle/>
          <a:p>
            <a:r>
              <a:rPr lang="en-US" dirty="0" smtClean="0"/>
              <a:t>All vertebrate embryos first develop a </a:t>
            </a:r>
            <a:r>
              <a:rPr lang="en-US" dirty="0" err="1" smtClean="0"/>
              <a:t>pronephric</a:t>
            </a:r>
            <a:r>
              <a:rPr lang="en-US" dirty="0" smtClean="0"/>
              <a:t> kidney from the anterior part of </a:t>
            </a:r>
            <a:r>
              <a:rPr lang="en-US" dirty="0" err="1" smtClean="0"/>
              <a:t>nephrostome</a:t>
            </a:r>
            <a:r>
              <a:rPr lang="en-US" dirty="0" smtClean="0"/>
              <a:t> </a:t>
            </a:r>
            <a:r>
              <a:rPr lang="en-US" dirty="0" err="1" smtClean="0"/>
              <a:t>eg</a:t>
            </a:r>
            <a:r>
              <a:rPr lang="en-US" dirty="0" smtClean="0"/>
              <a:t> hag fishes and a few bony fishes.</a:t>
            </a:r>
          </a:p>
          <a:p>
            <a:r>
              <a:rPr lang="en-US" dirty="0" err="1" smtClean="0"/>
              <a:t>Mesonephros</a:t>
            </a:r>
            <a:r>
              <a:rPr lang="en-US" dirty="0" smtClean="0"/>
              <a:t> kidney is present in all bony fishes and amphibians and embryos of reptiles, birds and mammals.</a:t>
            </a:r>
          </a:p>
          <a:p>
            <a:r>
              <a:rPr lang="en-US" dirty="0" err="1" smtClean="0"/>
              <a:t>Metanephros</a:t>
            </a:r>
            <a:r>
              <a:rPr lang="en-US" dirty="0" smtClean="0"/>
              <a:t> kidney in the adult forms of reptiles, birds and mammals.</a:t>
            </a:r>
          </a:p>
          <a:p>
            <a:r>
              <a:rPr lang="en-US" dirty="0" smtClean="0"/>
              <a:t>In the ontogeny of development of kidneys in reptiles, birds and mammals there is a </a:t>
            </a:r>
            <a:r>
              <a:rPr lang="en-US" dirty="0" err="1" smtClean="0"/>
              <a:t>repetation</a:t>
            </a:r>
            <a:r>
              <a:rPr lang="en-US" dirty="0" smtClean="0"/>
              <a:t> of ancestral characters</a:t>
            </a:r>
            <a:endParaRPr lang="en-IN" dirty="0"/>
          </a:p>
        </p:txBody>
      </p:sp>
      <p:pic>
        <p:nvPicPr>
          <p:cNvPr id="7170" name="Picture 2"/>
          <p:cNvPicPr>
            <a:picLocks noGrp="1" noChangeAspect="1" noChangeArrowheads="1"/>
          </p:cNvPicPr>
          <p:nvPr>
            <p:ph sz="quarter" idx="2"/>
          </p:nvPr>
        </p:nvPicPr>
        <p:blipFill>
          <a:blip r:embed="rId2"/>
          <a:stretch>
            <a:fillRect/>
          </a:stretch>
        </p:blipFill>
        <p:spPr bwMode="auto">
          <a:xfrm>
            <a:off x="4143372" y="1643050"/>
            <a:ext cx="4286280" cy="4357717"/>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r>
              <a:rPr lang="en-US" dirty="0" smtClean="0"/>
              <a:t>Retrogressive metamorphosis</a:t>
            </a:r>
            <a:endParaRPr lang="en-IN" dirty="0"/>
          </a:p>
        </p:txBody>
      </p:sp>
      <p:pic>
        <p:nvPicPr>
          <p:cNvPr id="1026" name="Picture 2"/>
          <p:cNvPicPr>
            <a:picLocks noChangeAspect="1" noChangeArrowheads="1"/>
          </p:cNvPicPr>
          <p:nvPr/>
        </p:nvPicPr>
        <p:blipFill>
          <a:blip r:embed="rId2"/>
          <a:srcRect/>
          <a:stretch>
            <a:fillRect/>
          </a:stretch>
        </p:blipFill>
        <p:spPr bwMode="auto">
          <a:xfrm>
            <a:off x="357158" y="1071546"/>
            <a:ext cx="8001056" cy="5786453"/>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accent4">
              <a:lumMod val="60000"/>
              <a:lumOff val="40000"/>
            </a:schemeClr>
          </a:solidFill>
        </p:spPr>
        <p:txBody>
          <a:bodyPr>
            <a:normAutofit/>
          </a:bodyPr>
          <a:lstStyle/>
          <a:p>
            <a:pPr algn="ctr"/>
            <a:r>
              <a:rPr lang="en-US" sz="3600" dirty="0" smtClean="0"/>
              <a:t>Ontogeny of man</a:t>
            </a:r>
            <a:endParaRPr lang="en-IN" sz="3600" dirty="0"/>
          </a:p>
        </p:txBody>
      </p:sp>
      <p:sp>
        <p:nvSpPr>
          <p:cNvPr id="3" name="Content Placeholder 2"/>
          <p:cNvSpPr>
            <a:spLocks noGrp="1"/>
          </p:cNvSpPr>
          <p:nvPr>
            <p:ph sz="quarter" idx="1"/>
          </p:nvPr>
        </p:nvSpPr>
        <p:spPr>
          <a:xfrm>
            <a:off x="457200" y="1214422"/>
            <a:ext cx="3657600" cy="4957778"/>
          </a:xfrm>
          <a:solidFill>
            <a:schemeClr val="accent5">
              <a:lumMod val="60000"/>
              <a:lumOff val="40000"/>
            </a:schemeClr>
          </a:solidFill>
        </p:spPr>
        <p:txBody>
          <a:bodyPr>
            <a:normAutofit fontScale="85000" lnSpcReduction="10000"/>
          </a:bodyPr>
          <a:lstStyle/>
          <a:p>
            <a:pPr algn="just"/>
            <a:r>
              <a:rPr lang="en-US" dirty="0" smtClean="0"/>
              <a:t>The </a:t>
            </a:r>
            <a:r>
              <a:rPr lang="en-US" dirty="0" err="1" smtClean="0"/>
              <a:t>fertilised</a:t>
            </a:r>
            <a:r>
              <a:rPr lang="en-US" dirty="0" smtClean="0"/>
              <a:t> egg resembles to a protozoan ancestor. </a:t>
            </a:r>
            <a:r>
              <a:rPr lang="en-US" dirty="0" err="1" smtClean="0"/>
              <a:t>Gastrulation</a:t>
            </a:r>
            <a:r>
              <a:rPr lang="en-US" dirty="0" smtClean="0"/>
              <a:t> forms a coelenterate like embryo.</a:t>
            </a:r>
          </a:p>
          <a:p>
            <a:pPr algn="just"/>
            <a:r>
              <a:rPr lang="en-US" dirty="0" smtClean="0"/>
              <a:t>Fundamental chordate characters (dorsal nerve tube, notochord, an pharynx are developed)</a:t>
            </a:r>
          </a:p>
          <a:p>
            <a:pPr algn="just"/>
            <a:r>
              <a:rPr lang="en-US" dirty="0" smtClean="0"/>
              <a:t>Fish like characters such as gill slits and aortic arches appear followed by </a:t>
            </a:r>
            <a:r>
              <a:rPr lang="en-US" dirty="0" err="1" smtClean="0"/>
              <a:t>tetrapod</a:t>
            </a:r>
            <a:r>
              <a:rPr lang="en-US" dirty="0" smtClean="0"/>
              <a:t> characters such as </a:t>
            </a:r>
            <a:r>
              <a:rPr lang="en-US" dirty="0" err="1" smtClean="0"/>
              <a:t>pentadactyl</a:t>
            </a:r>
            <a:r>
              <a:rPr lang="en-US" dirty="0" smtClean="0"/>
              <a:t> limb and </a:t>
            </a:r>
            <a:r>
              <a:rPr lang="en-US" dirty="0" err="1" smtClean="0"/>
              <a:t>mesonephric</a:t>
            </a:r>
            <a:r>
              <a:rPr lang="en-US" dirty="0" smtClean="0"/>
              <a:t> kidney, finally mammalian characters appears.</a:t>
            </a:r>
            <a:endParaRPr lang="en-IN"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4270375" y="1571612"/>
            <a:ext cx="3657600" cy="428628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00034" y="500042"/>
            <a:ext cx="7429552" cy="578647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357430"/>
            <a:ext cx="7858180" cy="1428760"/>
          </a:xfrm>
          <a:solidFill>
            <a:schemeClr val="accent4">
              <a:lumMod val="60000"/>
              <a:lumOff val="40000"/>
            </a:schemeClr>
          </a:solidFill>
        </p:spPr>
        <p:txBody>
          <a:bodyPr>
            <a:normAutofit/>
          </a:bodyPr>
          <a:lstStyle/>
          <a:p>
            <a:pPr algn="ctr"/>
            <a:r>
              <a:rPr lang="en-US" sz="3600" dirty="0" smtClean="0">
                <a:solidFill>
                  <a:schemeClr val="bg1"/>
                </a:solidFill>
              </a:rPr>
              <a:t>PHYSIOLOGICAL EVIDENCES OF EVOLUTION </a:t>
            </a:r>
            <a:endParaRPr lang="en-IN" sz="36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a:solidFill>
            <a:schemeClr val="accent4">
              <a:lumMod val="40000"/>
              <a:lumOff val="60000"/>
            </a:schemeClr>
          </a:solidFill>
        </p:spPr>
        <p:txBody>
          <a:bodyPr>
            <a:normAutofit/>
          </a:bodyPr>
          <a:lstStyle/>
          <a:p>
            <a:pPr algn="ctr"/>
            <a:r>
              <a:rPr lang="en-US" sz="3200" dirty="0" smtClean="0"/>
              <a:t>Physiological evidences</a:t>
            </a:r>
            <a:endParaRPr lang="en-IN" sz="3200" dirty="0"/>
          </a:p>
        </p:txBody>
      </p:sp>
      <p:sp>
        <p:nvSpPr>
          <p:cNvPr id="3" name="Content Placeholder 2"/>
          <p:cNvSpPr>
            <a:spLocks noGrp="1"/>
          </p:cNvSpPr>
          <p:nvPr>
            <p:ph sz="quarter" idx="1"/>
          </p:nvPr>
        </p:nvSpPr>
        <p:spPr>
          <a:xfrm>
            <a:off x="457200" y="1214422"/>
            <a:ext cx="7467600" cy="5259530"/>
          </a:xfrm>
          <a:solidFill>
            <a:schemeClr val="accent6">
              <a:lumMod val="20000"/>
              <a:lumOff val="80000"/>
            </a:schemeClr>
          </a:solidFill>
        </p:spPr>
        <p:txBody>
          <a:bodyPr>
            <a:normAutofit fontScale="92500" lnSpcReduction="20000"/>
          </a:bodyPr>
          <a:lstStyle/>
          <a:p>
            <a:pPr algn="just"/>
            <a:r>
              <a:rPr lang="en-US" dirty="0" smtClean="0"/>
              <a:t>One of the strong indirect evidence for evolution comes from the study of biochemistry of living organisms.</a:t>
            </a:r>
          </a:p>
          <a:p>
            <a:pPr algn="just"/>
            <a:r>
              <a:rPr lang="en-US" b="1" dirty="0" smtClean="0"/>
              <a:t>Protoplasm Chemistry: Biochemical </a:t>
            </a:r>
            <a:r>
              <a:rPr lang="en-US" dirty="0" smtClean="0"/>
              <a:t>analysis of protoplasm suggests that protoplasm from various organisms like bacteria, blue green algae, plants, animals has the same biochemical constitution. </a:t>
            </a:r>
          </a:p>
          <a:p>
            <a:pPr algn="just"/>
            <a:r>
              <a:rPr lang="en-US" b="1" dirty="0" smtClean="0"/>
              <a:t>Universal biochemical </a:t>
            </a:r>
            <a:r>
              <a:rPr lang="en-US" b="1" dirty="0" err="1" smtClean="0"/>
              <a:t>Organisation</a:t>
            </a:r>
            <a:r>
              <a:rPr lang="en-US" b="1" dirty="0" smtClean="0"/>
              <a:t>: </a:t>
            </a:r>
          </a:p>
          <a:p>
            <a:pPr marL="457200" indent="-457200" algn="just">
              <a:buAutoNum type="alphaLcParenR"/>
            </a:pPr>
            <a:r>
              <a:rPr lang="en-US" dirty="0" smtClean="0"/>
              <a:t>All organisms contains same type of molecules, genetic information is encoded in nucleic acid in DNA, RNA in all living organisms.</a:t>
            </a:r>
          </a:p>
          <a:p>
            <a:pPr marL="457200" indent="-457200" algn="just">
              <a:buAutoNum type="alphaLcParenR"/>
            </a:pPr>
            <a:r>
              <a:rPr lang="en-US" dirty="0" smtClean="0"/>
              <a:t>The genetic code is the same for almost all organisms.</a:t>
            </a:r>
          </a:p>
          <a:p>
            <a:pPr marL="457200" indent="-457200" algn="just">
              <a:buAutoNum type="alphaLcParenR"/>
            </a:pPr>
            <a:r>
              <a:rPr lang="en-US" dirty="0" smtClean="0"/>
              <a:t>ATP is used as energy currency in all life forms. Vital proteins, like ribosome, DNA polymerase, RNA Polymerase are found in all organisms from bacteria to human.</a:t>
            </a:r>
            <a:endParaRPr lang="en-IN"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accent1">
              <a:lumMod val="40000"/>
              <a:lumOff val="60000"/>
            </a:schemeClr>
          </a:solidFill>
        </p:spPr>
        <p:txBody>
          <a:bodyPr>
            <a:normAutofit/>
          </a:bodyPr>
          <a:lstStyle/>
          <a:p>
            <a:r>
              <a:rPr lang="en-US" sz="3600" dirty="0" smtClean="0"/>
              <a:t>Enzymes and hormones</a:t>
            </a:r>
            <a:endParaRPr lang="en-IN" sz="3600" dirty="0"/>
          </a:p>
        </p:txBody>
      </p:sp>
      <p:sp>
        <p:nvSpPr>
          <p:cNvPr id="3" name="Content Placeholder 2"/>
          <p:cNvSpPr>
            <a:spLocks noGrp="1"/>
          </p:cNvSpPr>
          <p:nvPr>
            <p:ph sz="quarter" idx="1"/>
          </p:nvPr>
        </p:nvSpPr>
        <p:spPr>
          <a:xfrm>
            <a:off x="457200" y="1357298"/>
            <a:ext cx="3657600" cy="5143536"/>
          </a:xfrm>
          <a:solidFill>
            <a:schemeClr val="accent4">
              <a:lumMod val="60000"/>
              <a:lumOff val="40000"/>
            </a:schemeClr>
          </a:solidFill>
        </p:spPr>
        <p:txBody>
          <a:bodyPr>
            <a:noAutofit/>
          </a:bodyPr>
          <a:lstStyle/>
          <a:p>
            <a:pPr algn="just"/>
            <a:r>
              <a:rPr lang="en-US" sz="1600" dirty="0" smtClean="0"/>
              <a:t>A large number of animals contain identical enzymes. For </a:t>
            </a:r>
            <a:r>
              <a:rPr lang="en-US" sz="1600" dirty="0" err="1" smtClean="0"/>
              <a:t>eg</a:t>
            </a:r>
            <a:r>
              <a:rPr lang="en-US" sz="1600" dirty="0" smtClean="0"/>
              <a:t> </a:t>
            </a:r>
            <a:r>
              <a:rPr lang="en-US" sz="1600" dirty="0" err="1" smtClean="0"/>
              <a:t>Trypsin</a:t>
            </a:r>
            <a:r>
              <a:rPr lang="en-US" sz="1600" dirty="0" smtClean="0"/>
              <a:t>, the protein digesting enzyme is found in protozoa to mammals. Amylase is found in sponges to man. </a:t>
            </a:r>
          </a:p>
          <a:p>
            <a:pPr algn="just"/>
            <a:r>
              <a:rPr lang="en-US" sz="1600" dirty="0" smtClean="0"/>
              <a:t>Hormones are also widespread in distribution. The hormones from thyroid gland of cattle can be used in treatment of human thyroid deficiencies.</a:t>
            </a:r>
          </a:p>
          <a:p>
            <a:pPr algn="just"/>
            <a:r>
              <a:rPr lang="en-US" sz="1600" dirty="0" smtClean="0"/>
              <a:t>When </a:t>
            </a:r>
            <a:r>
              <a:rPr lang="en-US" sz="1600" dirty="0" err="1" smtClean="0"/>
              <a:t>thyrodectomised</a:t>
            </a:r>
            <a:r>
              <a:rPr lang="en-US" sz="1600" dirty="0" smtClean="0"/>
              <a:t> frogs are fed upon mammalian thyroid tissue they undergo metamorphosis.</a:t>
            </a:r>
          </a:p>
          <a:p>
            <a:pPr algn="just"/>
            <a:r>
              <a:rPr lang="en-US" sz="1600" dirty="0" err="1" smtClean="0"/>
              <a:t>Melanophore</a:t>
            </a:r>
            <a:r>
              <a:rPr lang="en-US" sz="1600" dirty="0" smtClean="0"/>
              <a:t> expanding hormone of the amphibian also shows similarity with the mammalian counterpart. </a:t>
            </a:r>
            <a:endParaRPr lang="en-IN" sz="1600"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4270375" y="1428737"/>
            <a:ext cx="3657600" cy="417742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a:solidFill>
            <a:schemeClr val="tx2">
              <a:lumMod val="40000"/>
              <a:lumOff val="60000"/>
            </a:schemeClr>
          </a:solidFill>
        </p:spPr>
        <p:txBody>
          <a:bodyPr>
            <a:normAutofit/>
          </a:bodyPr>
          <a:lstStyle/>
          <a:p>
            <a:pPr algn="ctr"/>
            <a:r>
              <a:rPr lang="en-US" sz="3600" dirty="0" err="1" smtClean="0"/>
              <a:t>Phosphagens</a:t>
            </a:r>
            <a:r>
              <a:rPr lang="en-US" sz="3600" dirty="0" smtClean="0"/>
              <a:t> </a:t>
            </a:r>
            <a:endParaRPr lang="en-IN" sz="3600" dirty="0"/>
          </a:p>
        </p:txBody>
      </p:sp>
      <p:sp>
        <p:nvSpPr>
          <p:cNvPr id="3" name="Content Placeholder 2"/>
          <p:cNvSpPr>
            <a:spLocks noGrp="1"/>
          </p:cNvSpPr>
          <p:nvPr>
            <p:ph sz="quarter" idx="1"/>
          </p:nvPr>
        </p:nvSpPr>
        <p:spPr>
          <a:xfrm>
            <a:off x="457200" y="1214422"/>
            <a:ext cx="3657600" cy="4957778"/>
          </a:xfrm>
          <a:solidFill>
            <a:schemeClr val="accent5">
              <a:lumMod val="60000"/>
              <a:lumOff val="40000"/>
            </a:schemeClr>
          </a:solidFill>
        </p:spPr>
        <p:txBody>
          <a:bodyPr>
            <a:normAutofit fontScale="77500" lnSpcReduction="20000"/>
          </a:bodyPr>
          <a:lstStyle/>
          <a:p>
            <a:pPr algn="just"/>
            <a:r>
              <a:rPr lang="en-US" dirty="0" err="1" smtClean="0"/>
              <a:t>Phosphagens</a:t>
            </a:r>
            <a:r>
              <a:rPr lang="en-US" dirty="0" smtClean="0"/>
              <a:t> are energy rich compounds present in muscles. They supply energy for synthesis of ATP. Two types of </a:t>
            </a:r>
            <a:r>
              <a:rPr lang="en-US" dirty="0" err="1" smtClean="0"/>
              <a:t>phosphagens</a:t>
            </a:r>
            <a:r>
              <a:rPr lang="en-US" dirty="0" smtClean="0"/>
              <a:t> are present in animals chemically distinct from one another. The muscle of vertebrate contain </a:t>
            </a:r>
            <a:r>
              <a:rPr lang="en-US" dirty="0" err="1" smtClean="0"/>
              <a:t>phosphagen</a:t>
            </a:r>
            <a:r>
              <a:rPr lang="en-US" dirty="0" smtClean="0"/>
              <a:t> </a:t>
            </a:r>
            <a:r>
              <a:rPr lang="en-US" dirty="0" err="1" smtClean="0"/>
              <a:t>phosphocreatine</a:t>
            </a:r>
            <a:r>
              <a:rPr lang="en-US" dirty="0" smtClean="0"/>
              <a:t> or PC and muscle of invertebrate contain </a:t>
            </a:r>
            <a:r>
              <a:rPr lang="en-US" dirty="0" err="1" smtClean="0"/>
              <a:t>phosphagen</a:t>
            </a:r>
            <a:r>
              <a:rPr lang="en-US" dirty="0" smtClean="0"/>
              <a:t> </a:t>
            </a:r>
            <a:r>
              <a:rPr lang="en-US" dirty="0" err="1" smtClean="0"/>
              <a:t>phosphoarginine</a:t>
            </a:r>
            <a:r>
              <a:rPr lang="en-US" dirty="0" smtClean="0"/>
              <a:t> or PA. Amphioxus resembles vertebrates in having PC. Certain tunicates seem to have only PA and others only PC. </a:t>
            </a:r>
            <a:r>
              <a:rPr lang="en-US" dirty="0" err="1" smtClean="0"/>
              <a:t>Balanoglossus</a:t>
            </a:r>
            <a:r>
              <a:rPr lang="en-US" dirty="0" smtClean="0"/>
              <a:t> contains both PA and PC.</a:t>
            </a:r>
            <a:endParaRPr lang="en-IN" dirty="0"/>
          </a:p>
        </p:txBody>
      </p:sp>
      <p:pic>
        <p:nvPicPr>
          <p:cNvPr id="4098" name="Picture 2"/>
          <p:cNvPicPr>
            <a:picLocks noGrp="1" noChangeAspect="1" noChangeArrowheads="1"/>
          </p:cNvPicPr>
          <p:nvPr>
            <p:ph sz="quarter" idx="2"/>
          </p:nvPr>
        </p:nvPicPr>
        <p:blipFill>
          <a:blip r:embed="rId2">
            <a:lum/>
          </a:blip>
          <a:srcRect/>
          <a:stretch>
            <a:fillRect/>
          </a:stretch>
        </p:blipFill>
        <p:spPr bwMode="auto">
          <a:xfrm>
            <a:off x="4270374" y="1500174"/>
            <a:ext cx="3944963" cy="478634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accent4">
              <a:lumMod val="40000"/>
              <a:lumOff val="60000"/>
            </a:schemeClr>
          </a:solidFill>
        </p:spPr>
        <p:txBody>
          <a:bodyPr>
            <a:normAutofit/>
          </a:bodyPr>
          <a:lstStyle/>
          <a:p>
            <a:r>
              <a:rPr lang="en-US" sz="2800" dirty="0" smtClean="0"/>
              <a:t>Metabolic processes and hemoglobin</a:t>
            </a:r>
            <a:endParaRPr lang="en-IN" sz="2800" dirty="0"/>
          </a:p>
        </p:txBody>
      </p:sp>
      <p:sp>
        <p:nvSpPr>
          <p:cNvPr id="3" name="Content Placeholder 2"/>
          <p:cNvSpPr>
            <a:spLocks noGrp="1"/>
          </p:cNvSpPr>
          <p:nvPr>
            <p:ph sz="quarter" idx="1"/>
          </p:nvPr>
        </p:nvSpPr>
        <p:spPr>
          <a:xfrm>
            <a:off x="457200" y="1142984"/>
            <a:ext cx="7467600" cy="5330968"/>
          </a:xfrm>
          <a:blipFill>
            <a:blip r:embed="rId2"/>
            <a:tile tx="0" ty="0" sx="100000" sy="100000" flip="none" algn="tl"/>
          </a:blipFill>
        </p:spPr>
        <p:txBody>
          <a:bodyPr>
            <a:normAutofit lnSpcReduction="10000"/>
          </a:bodyPr>
          <a:lstStyle/>
          <a:p>
            <a:pPr algn="just"/>
            <a:r>
              <a:rPr lang="en-US" dirty="0" smtClean="0"/>
              <a:t>The mechanism of protein synthesis is largely same in all living organisms. Energy in all living organisms is released by the biological oxidation of glucose and stored in ATP. </a:t>
            </a:r>
          </a:p>
          <a:p>
            <a:pPr algn="just"/>
            <a:r>
              <a:rPr lang="en-US" dirty="0" err="1" smtClean="0"/>
              <a:t>Glycolysis</a:t>
            </a:r>
            <a:r>
              <a:rPr lang="en-US" dirty="0" smtClean="0"/>
              <a:t> and Krebs Cycle are found to be similar in plants, yeasts, bacteria, protozoa, insects, chordates etc. </a:t>
            </a:r>
          </a:p>
          <a:p>
            <a:pPr algn="just"/>
            <a:r>
              <a:rPr lang="en-US" b="1" dirty="0" smtClean="0"/>
              <a:t>Hemoglobin</a:t>
            </a:r>
            <a:r>
              <a:rPr lang="en-US" dirty="0" smtClean="0"/>
              <a:t>: Proteins consist of long chains of amino acids and each protein differs in the number, type and sequence of its amino acids. The number of differences is used to indicate the relationship between organisms. A small difference indicates a recent divergence from a common ancestor. A large difference indicates a more distant, evolutionary relationship.</a:t>
            </a:r>
            <a:endParaRPr lang="en-IN"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784"/>
          </a:xfrm>
          <a:solidFill>
            <a:schemeClr val="accent1"/>
          </a:solidFill>
        </p:spPr>
        <p:txBody>
          <a:bodyPr>
            <a:normAutofit/>
          </a:bodyPr>
          <a:lstStyle/>
          <a:p>
            <a:pPr algn="ctr"/>
            <a:r>
              <a:rPr lang="en-US" sz="4400" dirty="0" smtClean="0">
                <a:solidFill>
                  <a:schemeClr val="bg1"/>
                </a:solidFill>
              </a:rPr>
              <a:t>introduction</a:t>
            </a:r>
            <a:endParaRPr lang="en-IN" sz="4400" dirty="0">
              <a:solidFill>
                <a:schemeClr val="bg1"/>
              </a:solidFill>
            </a:endParaRPr>
          </a:p>
        </p:txBody>
      </p:sp>
      <p:sp>
        <p:nvSpPr>
          <p:cNvPr id="3" name="Content Placeholder 2"/>
          <p:cNvSpPr>
            <a:spLocks noGrp="1"/>
          </p:cNvSpPr>
          <p:nvPr>
            <p:ph sz="quarter" idx="1"/>
          </p:nvPr>
        </p:nvSpPr>
        <p:spPr>
          <a:xfrm>
            <a:off x="457200" y="1214422"/>
            <a:ext cx="7467600" cy="5259530"/>
          </a:xfrm>
          <a:solidFill>
            <a:schemeClr val="accent4">
              <a:lumMod val="40000"/>
              <a:lumOff val="60000"/>
            </a:schemeClr>
          </a:solidFill>
        </p:spPr>
        <p:txBody>
          <a:bodyPr/>
          <a:lstStyle/>
          <a:p>
            <a:r>
              <a:rPr lang="en-US" dirty="0" smtClean="0"/>
              <a:t>Embryology is the study of development of embryo from zygote till it becomes an offspring. The different stages in the development of individual organs are known as ontogeny and the study of the history of development of species or race is called its phylogeny. </a:t>
            </a:r>
          </a:p>
          <a:p>
            <a:r>
              <a:rPr lang="en-US" dirty="0" smtClean="0"/>
              <a:t>A comparative study of the development of the embryos, organs and organ systems provide number of evidences in support of evolution.</a:t>
            </a:r>
            <a:endParaRPr lang="en-IN"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pPr algn="ctr"/>
            <a:r>
              <a:rPr lang="en-US" dirty="0" smtClean="0">
                <a:solidFill>
                  <a:schemeClr val="bg1"/>
                </a:solidFill>
              </a:rPr>
              <a:t>Differences in amino acid sequence of hemoglobin</a:t>
            </a:r>
            <a:endParaRPr lang="en-IN" dirty="0">
              <a:solidFill>
                <a:schemeClr val="bg1"/>
              </a:solidFill>
            </a:endParaRPr>
          </a:p>
        </p:txBody>
      </p:sp>
      <p:graphicFrame>
        <p:nvGraphicFramePr>
          <p:cNvPr id="4" name="Content Placeholder 3"/>
          <p:cNvGraphicFramePr>
            <a:graphicFrameLocks noGrp="1"/>
          </p:cNvGraphicFramePr>
          <p:nvPr>
            <p:ph sz="quarter" idx="1"/>
          </p:nvPr>
        </p:nvGraphicFramePr>
        <p:xfrm>
          <a:off x="457200" y="1600201"/>
          <a:ext cx="6043626" cy="3383280"/>
        </p:xfrm>
        <a:graphic>
          <a:graphicData uri="http://schemas.openxmlformats.org/drawingml/2006/table">
            <a:tbl>
              <a:tblPr firstRow="1" bandRow="1">
                <a:tableStyleId>{775DCB02-9BB8-47FD-8907-85C794F793BA}</a:tableStyleId>
              </a:tblPr>
              <a:tblGrid>
                <a:gridCol w="1595690"/>
                <a:gridCol w="4447936"/>
              </a:tblGrid>
              <a:tr h="552198">
                <a:tc>
                  <a:txBody>
                    <a:bodyPr/>
                    <a:lstStyle/>
                    <a:p>
                      <a:pPr algn="ctr"/>
                      <a:r>
                        <a:rPr lang="en-US" dirty="0" smtClean="0"/>
                        <a:t>Primate</a:t>
                      </a:r>
                      <a:r>
                        <a:rPr lang="en-US" baseline="0" dirty="0" smtClean="0"/>
                        <a:t> </a:t>
                      </a:r>
                      <a:endParaRPr lang="en-IN" dirty="0"/>
                    </a:p>
                  </a:txBody>
                  <a:tcPr/>
                </a:tc>
                <a:tc>
                  <a:txBody>
                    <a:bodyPr/>
                    <a:lstStyle/>
                    <a:p>
                      <a:pPr algn="ctr"/>
                      <a:r>
                        <a:rPr lang="en-US" dirty="0" smtClean="0"/>
                        <a:t>Number of differences in amino acid sequence compared to human hemoglobin</a:t>
                      </a:r>
                      <a:endParaRPr lang="en-IN" dirty="0"/>
                    </a:p>
                  </a:txBody>
                  <a:tcPr/>
                </a:tc>
              </a:tr>
              <a:tr h="319924">
                <a:tc>
                  <a:txBody>
                    <a:bodyPr/>
                    <a:lstStyle/>
                    <a:p>
                      <a:pPr algn="ctr"/>
                      <a:r>
                        <a:rPr lang="en-US" dirty="0" smtClean="0"/>
                        <a:t>Chimpanzee </a:t>
                      </a:r>
                      <a:endParaRPr lang="en-IN" dirty="0"/>
                    </a:p>
                  </a:txBody>
                  <a:tcPr/>
                </a:tc>
                <a:tc>
                  <a:txBody>
                    <a:bodyPr/>
                    <a:lstStyle/>
                    <a:p>
                      <a:pPr algn="ctr"/>
                      <a:r>
                        <a:rPr lang="en-US" dirty="0" smtClean="0"/>
                        <a:t>0</a:t>
                      </a:r>
                      <a:endParaRPr lang="en-IN" dirty="0"/>
                    </a:p>
                  </a:txBody>
                  <a:tcPr/>
                </a:tc>
              </a:tr>
              <a:tr h="319924">
                <a:tc>
                  <a:txBody>
                    <a:bodyPr/>
                    <a:lstStyle/>
                    <a:p>
                      <a:pPr algn="ctr"/>
                      <a:r>
                        <a:rPr lang="en-US" dirty="0" smtClean="0"/>
                        <a:t>Gorilla</a:t>
                      </a:r>
                      <a:endParaRPr lang="en-IN" dirty="0"/>
                    </a:p>
                  </a:txBody>
                  <a:tcPr/>
                </a:tc>
                <a:tc>
                  <a:txBody>
                    <a:bodyPr/>
                    <a:lstStyle/>
                    <a:p>
                      <a:pPr algn="ctr"/>
                      <a:r>
                        <a:rPr lang="en-US" dirty="0" smtClean="0"/>
                        <a:t>1</a:t>
                      </a:r>
                      <a:endParaRPr lang="en-IN" dirty="0"/>
                    </a:p>
                  </a:txBody>
                  <a:tcPr/>
                </a:tc>
              </a:tr>
              <a:tr h="319924">
                <a:tc>
                  <a:txBody>
                    <a:bodyPr/>
                    <a:lstStyle/>
                    <a:p>
                      <a:pPr algn="ctr"/>
                      <a:r>
                        <a:rPr lang="en-US" dirty="0" smtClean="0"/>
                        <a:t>Gibbon</a:t>
                      </a:r>
                      <a:endParaRPr lang="en-IN" dirty="0"/>
                    </a:p>
                  </a:txBody>
                  <a:tcPr/>
                </a:tc>
                <a:tc>
                  <a:txBody>
                    <a:bodyPr/>
                    <a:lstStyle/>
                    <a:p>
                      <a:pPr algn="ctr"/>
                      <a:r>
                        <a:rPr lang="en-US" dirty="0" smtClean="0"/>
                        <a:t>3</a:t>
                      </a:r>
                      <a:endParaRPr lang="en-IN" dirty="0"/>
                    </a:p>
                  </a:txBody>
                  <a:tcPr/>
                </a:tc>
              </a:tr>
              <a:tr h="319924">
                <a:tc>
                  <a:txBody>
                    <a:bodyPr/>
                    <a:lstStyle/>
                    <a:p>
                      <a:pPr algn="ctr"/>
                      <a:r>
                        <a:rPr lang="en-US" dirty="0" smtClean="0"/>
                        <a:t>Orangutan </a:t>
                      </a:r>
                      <a:endParaRPr lang="en-IN" dirty="0"/>
                    </a:p>
                  </a:txBody>
                  <a:tcPr/>
                </a:tc>
                <a:tc>
                  <a:txBody>
                    <a:bodyPr/>
                    <a:lstStyle/>
                    <a:p>
                      <a:pPr algn="ctr"/>
                      <a:r>
                        <a:rPr lang="en-US" dirty="0" smtClean="0"/>
                        <a:t>4</a:t>
                      </a:r>
                      <a:endParaRPr lang="en-IN" dirty="0"/>
                    </a:p>
                  </a:txBody>
                  <a:tcPr/>
                </a:tc>
              </a:tr>
              <a:tr h="319924">
                <a:tc>
                  <a:txBody>
                    <a:bodyPr/>
                    <a:lstStyle/>
                    <a:p>
                      <a:pPr algn="ctr"/>
                      <a:r>
                        <a:rPr lang="en-US" dirty="0" smtClean="0"/>
                        <a:t>Rhesus</a:t>
                      </a:r>
                      <a:r>
                        <a:rPr lang="en-US" baseline="0" dirty="0" smtClean="0"/>
                        <a:t> monkey</a:t>
                      </a:r>
                      <a:endParaRPr lang="en-IN" dirty="0"/>
                    </a:p>
                  </a:txBody>
                  <a:tcPr/>
                </a:tc>
                <a:tc>
                  <a:txBody>
                    <a:bodyPr/>
                    <a:lstStyle/>
                    <a:p>
                      <a:pPr algn="ctr"/>
                      <a:r>
                        <a:rPr lang="en-US" dirty="0" smtClean="0"/>
                        <a:t>8</a:t>
                      </a:r>
                      <a:endParaRPr lang="en-IN" dirty="0"/>
                    </a:p>
                  </a:txBody>
                  <a:tcPr/>
                </a:tc>
              </a:tr>
              <a:tr h="319924">
                <a:tc>
                  <a:txBody>
                    <a:bodyPr/>
                    <a:lstStyle/>
                    <a:p>
                      <a:pPr algn="ctr"/>
                      <a:r>
                        <a:rPr lang="en-US" dirty="0" smtClean="0"/>
                        <a:t>Lemur </a:t>
                      </a:r>
                      <a:endParaRPr lang="en-IN" dirty="0"/>
                    </a:p>
                  </a:txBody>
                  <a:tcPr/>
                </a:tc>
                <a:tc>
                  <a:txBody>
                    <a:bodyPr/>
                    <a:lstStyle/>
                    <a:p>
                      <a:pPr algn="ctr"/>
                      <a:r>
                        <a:rPr lang="en-US" dirty="0" smtClean="0"/>
                        <a:t>5</a:t>
                      </a:r>
                      <a:endParaRPr lang="en-IN" dirty="0"/>
                    </a:p>
                  </a:txBody>
                  <a:tcPr/>
                </a:tc>
              </a:tr>
            </a:tbl>
          </a:graphicData>
        </a:graphic>
      </p:graphicFrame>
      <p:sp>
        <p:nvSpPr>
          <p:cNvPr id="6" name="TextBox 5"/>
          <p:cNvSpPr txBox="1"/>
          <p:nvPr/>
        </p:nvSpPr>
        <p:spPr>
          <a:xfrm>
            <a:off x="642910" y="5429264"/>
            <a:ext cx="8464177" cy="646331"/>
          </a:xfrm>
          <a:prstGeom prst="rect">
            <a:avLst/>
          </a:prstGeom>
          <a:noFill/>
        </p:spPr>
        <p:txBody>
          <a:bodyPr wrap="square" rtlCol="0">
            <a:spAutoFit/>
          </a:bodyPr>
          <a:lstStyle/>
          <a:p>
            <a:r>
              <a:rPr lang="en-US" dirty="0" smtClean="0"/>
              <a:t>These comparisons indicate that chimpanzee and gorillas are the nearest </a:t>
            </a:r>
          </a:p>
          <a:p>
            <a:r>
              <a:rPr lang="en-US" dirty="0" smtClean="0"/>
              <a:t>relatives to humans.</a:t>
            </a:r>
            <a:endParaRPr lang="en-IN"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tx2"/>
          </a:solidFill>
        </p:spPr>
        <p:txBody>
          <a:bodyPr>
            <a:normAutofit/>
          </a:bodyPr>
          <a:lstStyle/>
          <a:p>
            <a:pPr algn="ctr"/>
            <a:r>
              <a:rPr lang="en-US" sz="3600" dirty="0" smtClean="0">
                <a:solidFill>
                  <a:schemeClr val="bg1"/>
                </a:solidFill>
              </a:rPr>
              <a:t>Blood and lymph</a:t>
            </a:r>
            <a:endParaRPr lang="en-IN" sz="3600" dirty="0">
              <a:solidFill>
                <a:schemeClr val="bg1"/>
              </a:solidFill>
            </a:endParaRPr>
          </a:p>
        </p:txBody>
      </p:sp>
      <p:sp>
        <p:nvSpPr>
          <p:cNvPr id="3" name="Content Placeholder 2"/>
          <p:cNvSpPr>
            <a:spLocks noGrp="1"/>
          </p:cNvSpPr>
          <p:nvPr>
            <p:ph sz="quarter" idx="1"/>
          </p:nvPr>
        </p:nvSpPr>
        <p:spPr>
          <a:xfrm>
            <a:off x="457200" y="1214422"/>
            <a:ext cx="7467600" cy="5259530"/>
          </a:xfrm>
          <a:solidFill>
            <a:schemeClr val="tx2">
              <a:lumMod val="40000"/>
              <a:lumOff val="60000"/>
            </a:schemeClr>
          </a:solidFill>
        </p:spPr>
        <p:txBody>
          <a:bodyPr/>
          <a:lstStyle/>
          <a:p>
            <a:r>
              <a:rPr lang="en-US" dirty="0" smtClean="0"/>
              <a:t>The body fluids like blood, lymph and tissue fluid are similar in their composition and physiological role in all vertebrates. This indicates relationship among vertebrates. All vertebrates have hemoglobin in their RBCs, but in annelids it is dissolved in plasma.</a:t>
            </a:r>
          </a:p>
          <a:p>
            <a:r>
              <a:rPr lang="en-US" dirty="0" smtClean="0"/>
              <a:t>Human beings have four blood groups A,B, AB and O. Apes are found to possess blood groups A and B but not monkeys. This indicates human beings are more closely related than to monkeys, though have common ancestry.</a:t>
            </a:r>
            <a:endParaRPr lang="en-IN"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accent1"/>
          </a:solidFill>
        </p:spPr>
        <p:txBody>
          <a:bodyPr>
            <a:normAutofit/>
          </a:bodyPr>
          <a:lstStyle/>
          <a:p>
            <a:pPr algn="ctr"/>
            <a:r>
              <a:rPr lang="en-US" sz="3200" dirty="0" smtClean="0">
                <a:solidFill>
                  <a:schemeClr val="bg1"/>
                </a:solidFill>
              </a:rPr>
              <a:t>Excretory product analysis</a:t>
            </a:r>
            <a:endParaRPr lang="en-IN" sz="3200" dirty="0">
              <a:solidFill>
                <a:schemeClr val="bg1"/>
              </a:solidFill>
            </a:endParaRPr>
          </a:p>
        </p:txBody>
      </p:sp>
      <p:sp>
        <p:nvSpPr>
          <p:cNvPr id="3" name="Content Placeholder 2"/>
          <p:cNvSpPr>
            <a:spLocks noGrp="1"/>
          </p:cNvSpPr>
          <p:nvPr>
            <p:ph sz="quarter" idx="1"/>
          </p:nvPr>
        </p:nvSpPr>
        <p:spPr>
          <a:xfrm>
            <a:off x="457200" y="1285860"/>
            <a:ext cx="7467600" cy="5188092"/>
          </a:xfrm>
          <a:solidFill>
            <a:schemeClr val="accent1">
              <a:lumMod val="60000"/>
              <a:lumOff val="40000"/>
            </a:schemeClr>
          </a:solidFill>
        </p:spPr>
        <p:txBody>
          <a:bodyPr>
            <a:normAutofit fontScale="92500" lnSpcReduction="20000"/>
          </a:bodyPr>
          <a:lstStyle/>
          <a:p>
            <a:pPr algn="just"/>
            <a:r>
              <a:rPr lang="en-US" dirty="0" smtClean="0"/>
              <a:t>An analysis of the urinary wastes of different species provides the evidence of evolutionary relationship. The kind of nitrogenous excretory waste depends upon the particular kinds of enzymes present, and the enzymes are determined by genes which have been selected in the course of evolution.</a:t>
            </a:r>
          </a:p>
          <a:p>
            <a:pPr algn="just"/>
            <a:r>
              <a:rPr lang="en-US" dirty="0" smtClean="0"/>
              <a:t>Vertebrate evolution has been marked by the successive loss of enzymes for the stepwise degradation of uric acid. J. </a:t>
            </a:r>
            <a:r>
              <a:rPr lang="en-US" dirty="0" err="1" smtClean="0"/>
              <a:t>Needhan</a:t>
            </a:r>
            <a:r>
              <a:rPr lang="en-US" dirty="0" smtClean="0"/>
              <a:t> made the interesting observation that the chick embryo in the early stages of development excretes ammonia, later it excretes urea and finally it excretes uric acid. The enzyme </a:t>
            </a:r>
            <a:r>
              <a:rPr lang="en-US" dirty="0" err="1" smtClean="0"/>
              <a:t>uricase</a:t>
            </a:r>
            <a:r>
              <a:rPr lang="en-US" dirty="0" smtClean="0"/>
              <a:t>, which catalyses the first step in the degradation of uric acid, is present in the early chick embryo but disappears in the later stages of development </a:t>
            </a:r>
            <a:r>
              <a:rPr lang="en-US" dirty="0" smtClean="0"/>
              <a:t>similarly adult </a:t>
            </a:r>
            <a:r>
              <a:rPr lang="en-US" dirty="0" smtClean="0"/>
              <a:t>frog </a:t>
            </a:r>
            <a:r>
              <a:rPr lang="en-US" dirty="0" smtClean="0"/>
              <a:t>excretes </a:t>
            </a:r>
            <a:r>
              <a:rPr lang="en-US" dirty="0" smtClean="0"/>
              <a:t>urea but its tadpole excretes ammonia.  </a:t>
            </a:r>
            <a:endParaRPr lang="en-IN"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a:solidFill>
            <a:schemeClr val="accent5">
              <a:lumMod val="75000"/>
            </a:schemeClr>
          </a:solidFill>
        </p:spPr>
        <p:txBody>
          <a:bodyPr>
            <a:normAutofit/>
          </a:bodyPr>
          <a:lstStyle/>
          <a:p>
            <a:pPr algn="ctr"/>
            <a:r>
              <a:rPr lang="en-US" sz="3600" dirty="0" err="1" smtClean="0">
                <a:solidFill>
                  <a:schemeClr val="bg1"/>
                </a:solidFill>
              </a:rPr>
              <a:t>Cytochrome</a:t>
            </a:r>
            <a:r>
              <a:rPr lang="en-US" sz="3600" dirty="0" smtClean="0">
                <a:solidFill>
                  <a:schemeClr val="bg1"/>
                </a:solidFill>
              </a:rPr>
              <a:t> C</a:t>
            </a:r>
            <a:endParaRPr lang="en-IN" sz="3600" dirty="0">
              <a:solidFill>
                <a:schemeClr val="bg1"/>
              </a:solidFill>
            </a:endParaRPr>
          </a:p>
        </p:txBody>
      </p:sp>
      <p:sp>
        <p:nvSpPr>
          <p:cNvPr id="3" name="Content Placeholder 2"/>
          <p:cNvSpPr>
            <a:spLocks noGrp="1"/>
          </p:cNvSpPr>
          <p:nvPr>
            <p:ph sz="quarter" idx="1"/>
          </p:nvPr>
        </p:nvSpPr>
        <p:spPr>
          <a:solidFill>
            <a:schemeClr val="accent1"/>
          </a:solidFill>
        </p:spPr>
        <p:txBody>
          <a:bodyPr>
            <a:normAutofit fontScale="92500" lnSpcReduction="20000"/>
          </a:bodyPr>
          <a:lstStyle/>
          <a:p>
            <a:pPr algn="just"/>
            <a:r>
              <a:rPr lang="en-US" dirty="0" smtClean="0"/>
              <a:t>Biochemistry also reveals similarities between organisms of different species. The protein </a:t>
            </a:r>
            <a:r>
              <a:rPr lang="en-US" dirty="0" err="1" smtClean="0"/>
              <a:t>cytochrome</a:t>
            </a:r>
            <a:r>
              <a:rPr lang="en-US" dirty="0" smtClean="0"/>
              <a:t> c essential for aerobic respiration is one of the universal compound. The universality of </a:t>
            </a:r>
            <a:r>
              <a:rPr lang="en-US" dirty="0" err="1" smtClean="0"/>
              <a:t>cytochrome</a:t>
            </a:r>
            <a:r>
              <a:rPr lang="en-US" dirty="0" smtClean="0"/>
              <a:t> c is evidence that all aerobic organisms </a:t>
            </a:r>
            <a:r>
              <a:rPr lang="en-US" dirty="0" smtClean="0"/>
              <a:t>descended </a:t>
            </a:r>
            <a:r>
              <a:rPr lang="en-US" dirty="0" smtClean="0"/>
              <a:t>from common ancestor that used this compound for respiration</a:t>
            </a:r>
            <a:endParaRPr lang="en-IN"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4270375" y="1714488"/>
            <a:ext cx="3657600" cy="428628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a:solidFill>
            <a:schemeClr val="accent2">
              <a:lumMod val="40000"/>
              <a:lumOff val="60000"/>
            </a:schemeClr>
          </a:solidFill>
        </p:spPr>
        <p:txBody>
          <a:bodyPr/>
          <a:lstStyle/>
          <a:p>
            <a:pPr algn="ctr"/>
            <a:r>
              <a:rPr lang="en-US" sz="3200" dirty="0" smtClean="0"/>
              <a:t>Serological</a:t>
            </a:r>
            <a:r>
              <a:rPr lang="en-US" dirty="0" smtClean="0"/>
              <a:t> tests</a:t>
            </a:r>
            <a:endParaRPr lang="en-IN" dirty="0"/>
          </a:p>
        </p:txBody>
      </p:sp>
      <p:sp>
        <p:nvSpPr>
          <p:cNvPr id="3" name="Content Placeholder 2"/>
          <p:cNvSpPr>
            <a:spLocks noGrp="1"/>
          </p:cNvSpPr>
          <p:nvPr>
            <p:ph sz="quarter" idx="1"/>
          </p:nvPr>
        </p:nvSpPr>
        <p:spPr>
          <a:xfrm>
            <a:off x="457200" y="1214422"/>
            <a:ext cx="3657600" cy="4957778"/>
          </a:xfrm>
          <a:solidFill>
            <a:schemeClr val="accent4">
              <a:lumMod val="60000"/>
              <a:lumOff val="40000"/>
            </a:schemeClr>
          </a:solidFill>
        </p:spPr>
        <p:txBody>
          <a:bodyPr>
            <a:normAutofit fontScale="92500" lnSpcReduction="10000"/>
          </a:bodyPr>
          <a:lstStyle/>
          <a:p>
            <a:pPr algn="just"/>
            <a:r>
              <a:rPr lang="en-US" dirty="0" smtClean="0"/>
              <a:t>Serology deals with the study of different aspects of blood serum. Serological tests by </a:t>
            </a:r>
            <a:r>
              <a:rPr lang="en-US" dirty="0" err="1" smtClean="0"/>
              <a:t>precipation</a:t>
            </a:r>
            <a:r>
              <a:rPr lang="en-US" dirty="0" smtClean="0"/>
              <a:t> method have been used for finding out evolutionary relationships between different animal groups. It has been found that </a:t>
            </a:r>
            <a:r>
              <a:rPr lang="en-US" dirty="0" err="1" smtClean="0"/>
              <a:t>precipation</a:t>
            </a:r>
            <a:r>
              <a:rPr lang="en-US" dirty="0" smtClean="0"/>
              <a:t> is more in closely related animals and reduces as the relationship becomes more distant.</a:t>
            </a:r>
            <a:endParaRPr lang="en-IN"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4270375" y="1285860"/>
            <a:ext cx="3657600" cy="4857784"/>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6090" y="2967335"/>
            <a:ext cx="480772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THANK YOU</a:t>
            </a:r>
            <a:endParaRPr lang="en-US" sz="5400" b="1" cap="none" spc="0" dirty="0">
              <a:ln/>
              <a:solidFill>
                <a:schemeClr val="accent3"/>
              </a:solidFill>
              <a:effectLst/>
            </a:endParaRPr>
          </a:p>
        </p:txBody>
      </p:sp>
      <p:sp>
        <p:nvSpPr>
          <p:cNvPr id="3" name="TextBox 2"/>
          <p:cNvSpPr txBox="1"/>
          <p:nvPr/>
        </p:nvSpPr>
        <p:spPr>
          <a:xfrm>
            <a:off x="1428728" y="4500570"/>
            <a:ext cx="3857652" cy="646331"/>
          </a:xfrm>
          <a:prstGeom prst="rect">
            <a:avLst/>
          </a:prstGeom>
          <a:noFill/>
        </p:spPr>
        <p:txBody>
          <a:bodyPr wrap="square" rtlCol="0">
            <a:spAutoFit/>
          </a:bodyPr>
          <a:lstStyle/>
          <a:p>
            <a:r>
              <a:rPr lang="en-US" dirty="0" smtClean="0"/>
              <a:t>FOR FURTHER QUERIES</a:t>
            </a:r>
          </a:p>
          <a:p>
            <a:r>
              <a:rPr lang="en-US" dirty="0" smtClean="0">
                <a:solidFill>
                  <a:srgbClr val="FF0000"/>
                </a:solidFill>
              </a:rPr>
              <a:t>senorita1042001@gmail.com</a:t>
            </a:r>
            <a:endParaRPr lang="en-IN"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a:solidFill>
            <a:schemeClr val="accent5"/>
          </a:solidFill>
        </p:spPr>
        <p:txBody>
          <a:bodyPr>
            <a:normAutofit/>
          </a:bodyPr>
          <a:lstStyle/>
          <a:p>
            <a:r>
              <a:rPr lang="en-US" sz="2800" dirty="0" smtClean="0"/>
              <a:t>SIMILARITY IN EARLY DEVELOPMENT</a:t>
            </a:r>
            <a:endParaRPr lang="en-IN" sz="2800" dirty="0"/>
          </a:p>
        </p:txBody>
      </p:sp>
      <p:sp>
        <p:nvSpPr>
          <p:cNvPr id="3" name="Content Placeholder 2"/>
          <p:cNvSpPr>
            <a:spLocks noGrp="1"/>
          </p:cNvSpPr>
          <p:nvPr>
            <p:ph sz="quarter" idx="1"/>
          </p:nvPr>
        </p:nvSpPr>
        <p:spPr>
          <a:solidFill>
            <a:schemeClr val="accent4">
              <a:lumMod val="60000"/>
              <a:lumOff val="40000"/>
            </a:schemeClr>
          </a:solidFill>
        </p:spPr>
        <p:txBody>
          <a:bodyPr>
            <a:normAutofit fontScale="85000" lnSpcReduction="10000"/>
          </a:bodyPr>
          <a:lstStyle/>
          <a:p>
            <a:pPr algn="just"/>
            <a:r>
              <a:rPr lang="en-US" dirty="0" smtClean="0"/>
              <a:t>Each animal whether an invertebrate or vertebrate starts its development from a single cell, the egg. This clearly indicates that all multi cellular organisms originated from a single celled ancestor. Again the embryological development of each and every animal there is cleavage, blastula and gastrula stages. These stages are fundamentally similar in all animals.</a:t>
            </a:r>
            <a:endParaRPr lang="en-IN" dirty="0" smtClean="0"/>
          </a:p>
          <a:p>
            <a:endParaRPr lang="en-IN" dirty="0"/>
          </a:p>
        </p:txBody>
      </p:sp>
      <p:pic>
        <p:nvPicPr>
          <p:cNvPr id="8195" name="Picture 3"/>
          <p:cNvPicPr>
            <a:picLocks noGrp="1" noChangeAspect="1" noChangeArrowheads="1"/>
          </p:cNvPicPr>
          <p:nvPr>
            <p:ph sz="quarter" idx="2"/>
          </p:nvPr>
        </p:nvPicPr>
        <p:blipFill>
          <a:blip r:embed="rId2"/>
          <a:srcRect/>
          <a:stretch>
            <a:fillRect/>
          </a:stretch>
        </p:blipFill>
        <p:spPr bwMode="auto">
          <a:xfrm>
            <a:off x="4648200" y="1610584"/>
            <a:ext cx="4038600" cy="424730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 OF GASTRULA</a:t>
            </a:r>
            <a:endParaRPr lang="en-IN" dirty="0"/>
          </a:p>
        </p:txBody>
      </p:sp>
      <p:pic>
        <p:nvPicPr>
          <p:cNvPr id="9218" name="Picture 2"/>
          <p:cNvPicPr>
            <a:picLocks noGrp="1" noChangeAspect="1" noChangeArrowheads="1"/>
          </p:cNvPicPr>
          <p:nvPr>
            <p:ph sz="quarter" idx="1"/>
          </p:nvPr>
        </p:nvPicPr>
        <p:blipFill>
          <a:blip r:embed="rId2">
            <a:lum bright="-20000"/>
          </a:blip>
          <a:stretch>
            <a:fillRect/>
          </a:stretch>
        </p:blipFill>
        <p:spPr bwMode="auto">
          <a:xfrm>
            <a:off x="1000100" y="1884362"/>
            <a:ext cx="6643734" cy="43053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96842"/>
          </a:xfrm>
        </p:spPr>
        <p:txBody>
          <a:bodyPr>
            <a:normAutofit fontScale="90000"/>
          </a:bodyPr>
          <a:lstStyle/>
          <a:p>
            <a:endParaRPr lang="en-IN" dirty="0"/>
          </a:p>
        </p:txBody>
      </p:sp>
      <p:sp>
        <p:nvSpPr>
          <p:cNvPr id="3" name="Content Placeholder 2"/>
          <p:cNvSpPr>
            <a:spLocks noGrp="1"/>
          </p:cNvSpPr>
          <p:nvPr>
            <p:ph sz="quarter" idx="1"/>
          </p:nvPr>
        </p:nvSpPr>
        <p:spPr>
          <a:xfrm>
            <a:off x="457200" y="1071546"/>
            <a:ext cx="7467600" cy="5402406"/>
          </a:xfrm>
          <a:blipFill>
            <a:blip r:embed="rId2"/>
            <a:tile tx="0" ty="0" sx="100000" sy="100000" flip="none" algn="tl"/>
          </a:blipFill>
        </p:spPr>
        <p:txBody>
          <a:bodyPr/>
          <a:lstStyle/>
          <a:p>
            <a:r>
              <a:rPr lang="en-US" dirty="0" smtClean="0"/>
              <a:t>In all animals the gastrula consists of an archenteron, a </a:t>
            </a:r>
            <a:r>
              <a:rPr lang="en-US" dirty="0" err="1" smtClean="0"/>
              <a:t>blastopore</a:t>
            </a:r>
            <a:r>
              <a:rPr lang="en-US" dirty="0" smtClean="0"/>
              <a:t> and three germinal layers, namely ectoderm, mesoderm and endoderm. </a:t>
            </a:r>
          </a:p>
          <a:p>
            <a:r>
              <a:rPr lang="en-US" dirty="0" smtClean="0"/>
              <a:t>The archenteron in all animals develops into the alimentary canal and the associated glands.</a:t>
            </a:r>
          </a:p>
          <a:p>
            <a:r>
              <a:rPr lang="en-US" dirty="0" smtClean="0"/>
              <a:t>The </a:t>
            </a:r>
            <a:r>
              <a:rPr lang="en-US" dirty="0" err="1" smtClean="0"/>
              <a:t>blastopore</a:t>
            </a:r>
            <a:r>
              <a:rPr lang="en-US" dirty="0" smtClean="0"/>
              <a:t> develops into the mouth in all invertebrates except echinoderms and it develops into the anus in all chordates and echinoderms.</a:t>
            </a:r>
          </a:p>
          <a:p>
            <a:r>
              <a:rPr lang="en-US" dirty="0" smtClean="0"/>
              <a:t>The three germ layers of gastrula develop into same type of organs and organ systems in all animals.</a:t>
            </a:r>
            <a:endParaRPr lang="en-IN"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a:solidFill>
            <a:schemeClr val="accent4"/>
          </a:solidFill>
        </p:spPr>
        <p:txBody>
          <a:bodyPr/>
          <a:lstStyle/>
          <a:p>
            <a:pPr algn="ctr"/>
            <a:r>
              <a:rPr lang="en-US" dirty="0" smtClean="0">
                <a:solidFill>
                  <a:schemeClr val="bg1"/>
                </a:solidFill>
              </a:rPr>
              <a:t>Similarity of embryos</a:t>
            </a:r>
            <a:endParaRPr lang="en-IN" dirty="0">
              <a:solidFill>
                <a:schemeClr val="bg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fontScale="92500"/>
          </a:bodyPr>
          <a:lstStyle/>
          <a:p>
            <a:pPr algn="just"/>
            <a:r>
              <a:rPr lang="en-US" dirty="0" smtClean="0"/>
              <a:t>Vertebrate embryos resemble one another in early stages and only an expert can differentiate a human embryo from the embryo of chick, lizard, frog or fish in early stages.</a:t>
            </a:r>
          </a:p>
          <a:p>
            <a:pPr algn="just"/>
            <a:r>
              <a:rPr lang="en-US" dirty="0" smtClean="0"/>
              <a:t>The embryos of closely related animals are more alike than those of distantly related animals.</a:t>
            </a:r>
            <a:endParaRPr lang="en-IN"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4270375" y="1643050"/>
            <a:ext cx="3657600" cy="4214842"/>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rgbClr val="92D050"/>
          </a:solidFill>
        </p:spPr>
        <p:txBody>
          <a:bodyPr/>
          <a:lstStyle/>
          <a:p>
            <a:r>
              <a:rPr lang="en-US" dirty="0" smtClean="0"/>
              <a:t>Heart in vertebrates</a:t>
            </a:r>
            <a:endParaRPr lang="en-IN" dirty="0"/>
          </a:p>
        </p:txBody>
      </p:sp>
      <p:sp>
        <p:nvSpPr>
          <p:cNvPr id="3" name="Content Placeholder 2"/>
          <p:cNvSpPr>
            <a:spLocks noGrp="1"/>
          </p:cNvSpPr>
          <p:nvPr>
            <p:ph sz="quarter" idx="1"/>
          </p:nvPr>
        </p:nvSpPr>
        <p:spPr>
          <a:blipFill>
            <a:blip r:embed="rId2"/>
            <a:tile tx="0" ty="0" sx="100000" sy="100000" flip="none" algn="tl"/>
          </a:blipFill>
        </p:spPr>
        <p:txBody>
          <a:bodyPr>
            <a:normAutofit fontScale="92500" lnSpcReduction="20000"/>
          </a:bodyPr>
          <a:lstStyle/>
          <a:p>
            <a:pPr algn="just"/>
            <a:r>
              <a:rPr lang="en-US" dirty="0" smtClean="0"/>
              <a:t>The heart in all vertebrates follows the same pattern of development. In all of them it begins as a pair of tubular </a:t>
            </a:r>
            <a:r>
              <a:rPr lang="en-US" dirty="0" err="1" smtClean="0"/>
              <a:t>sturctures</a:t>
            </a:r>
            <a:r>
              <a:rPr lang="en-US" dirty="0" smtClean="0"/>
              <a:t>, the </a:t>
            </a:r>
            <a:r>
              <a:rPr lang="en-US" dirty="0" err="1" smtClean="0"/>
              <a:t>endocardial</a:t>
            </a:r>
            <a:r>
              <a:rPr lang="en-US" dirty="0" smtClean="0"/>
              <a:t> tubes which later fuse to form the primitive tubular heart. This simple straight tubular heart becomes ‘S’ shaped and later by the development of partition it develops 2 , 3 and 4 chambers  </a:t>
            </a:r>
            <a:endParaRPr lang="en-IN" dirty="0"/>
          </a:p>
        </p:txBody>
      </p:sp>
      <p:pic>
        <p:nvPicPr>
          <p:cNvPr id="4098" name="Picture 2"/>
          <p:cNvPicPr>
            <a:picLocks noGrp="1" noChangeAspect="1" noChangeArrowheads="1"/>
          </p:cNvPicPr>
          <p:nvPr>
            <p:ph sz="quarter" idx="2"/>
          </p:nvPr>
        </p:nvPicPr>
        <p:blipFill>
          <a:blip r:embed="rId3"/>
          <a:srcRect/>
          <a:stretch>
            <a:fillRect/>
          </a:stretch>
        </p:blipFill>
        <p:spPr bwMode="auto">
          <a:xfrm>
            <a:off x="4214810" y="1714488"/>
            <a:ext cx="4214842" cy="4214842"/>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857232"/>
            <a:ext cx="8763019" cy="492919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a:solidFill>
            <a:schemeClr val="accent4">
              <a:lumMod val="60000"/>
              <a:lumOff val="40000"/>
            </a:schemeClr>
          </a:solidFill>
        </p:spPr>
        <p:txBody>
          <a:bodyPr>
            <a:normAutofit/>
          </a:bodyPr>
          <a:lstStyle/>
          <a:p>
            <a:pPr algn="ctr"/>
            <a:r>
              <a:rPr lang="en-US" sz="3600" dirty="0" smtClean="0">
                <a:solidFill>
                  <a:schemeClr val="bg1"/>
                </a:solidFill>
              </a:rPr>
              <a:t>Aortic arches</a:t>
            </a:r>
            <a:endParaRPr lang="en-IN" sz="3600" dirty="0">
              <a:solidFill>
                <a:schemeClr val="bg1"/>
              </a:solidFill>
            </a:endParaRPr>
          </a:p>
        </p:txBody>
      </p:sp>
      <p:sp>
        <p:nvSpPr>
          <p:cNvPr id="3" name="Content Placeholder 2"/>
          <p:cNvSpPr>
            <a:spLocks noGrp="1"/>
          </p:cNvSpPr>
          <p:nvPr>
            <p:ph sz="quarter" idx="1"/>
          </p:nvPr>
        </p:nvSpPr>
        <p:spPr>
          <a:xfrm>
            <a:off x="457200" y="1214422"/>
            <a:ext cx="7467600" cy="5259530"/>
          </a:xfrm>
          <a:solidFill>
            <a:schemeClr val="accent5">
              <a:lumMod val="60000"/>
              <a:lumOff val="40000"/>
            </a:schemeClr>
          </a:solidFill>
        </p:spPr>
        <p:txBody>
          <a:bodyPr>
            <a:normAutofit fontScale="92500" lnSpcReduction="10000"/>
          </a:bodyPr>
          <a:lstStyle/>
          <a:p>
            <a:pPr algn="just"/>
            <a:r>
              <a:rPr lang="en-US" dirty="0" smtClean="0"/>
              <a:t>In the development of the vascular system of the vertebrate embryos six pairs of aortic arches develop from the ventral aorta which later undergoes modifications in the adult. </a:t>
            </a:r>
          </a:p>
          <a:p>
            <a:pPr algn="just"/>
            <a:r>
              <a:rPr lang="en-US" dirty="0" smtClean="0"/>
              <a:t>In adult shark the first aortic arch drops out.</a:t>
            </a:r>
          </a:p>
          <a:p>
            <a:pPr algn="just"/>
            <a:r>
              <a:rPr lang="en-US" dirty="0" smtClean="0"/>
              <a:t>In amphibians and reptiles the first two aortic arches disappear and the third becomes the carotid. The fourth pair functions as the systemic arch while the fifth one disappears. The sixth becomes the </a:t>
            </a:r>
            <a:r>
              <a:rPr lang="en-US" dirty="0" err="1" smtClean="0"/>
              <a:t>pulmocutaneous</a:t>
            </a:r>
            <a:r>
              <a:rPr lang="en-US" dirty="0" smtClean="0"/>
              <a:t>.</a:t>
            </a:r>
          </a:p>
          <a:p>
            <a:pPr algn="just"/>
            <a:r>
              <a:rPr lang="en-US" dirty="0" smtClean="0"/>
              <a:t>In birds the left systemic arch disappears while in mammals the right one disappears.</a:t>
            </a:r>
          </a:p>
          <a:p>
            <a:pPr algn="just"/>
            <a:r>
              <a:rPr lang="en-US" dirty="0" smtClean="0"/>
              <a:t>Out of six original pairs of aortic arches only three persists in reptiles, birds and mammals. Yet all the six pairs develops in bird and mammal’s embryo. </a:t>
            </a:r>
            <a:endParaRPr lang="en-IN" dirty="0"/>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367</TotalTime>
  <Words>1408</Words>
  <Application>Microsoft Office PowerPoint</Application>
  <PresentationFormat>On-screen Show (4:3)</PresentationFormat>
  <Paragraphs>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EMBRYOLOGICAL AND PHYSIOLOGICAL EVIDENCES OF EVOLUTION</vt:lpstr>
      <vt:lpstr>introduction</vt:lpstr>
      <vt:lpstr>SIMILARITY IN EARLY DEVELOPMENT</vt:lpstr>
      <vt:lpstr>FATE OF GASTRULA</vt:lpstr>
      <vt:lpstr>Slide 5</vt:lpstr>
      <vt:lpstr>Similarity of embryos</vt:lpstr>
      <vt:lpstr>Heart in vertebrates</vt:lpstr>
      <vt:lpstr>Slide 8</vt:lpstr>
      <vt:lpstr>Aortic arches</vt:lpstr>
      <vt:lpstr>Slide 10</vt:lpstr>
      <vt:lpstr>KIDNEY IN VERTEBRATES</vt:lpstr>
      <vt:lpstr>Retrogressive metamorphosis</vt:lpstr>
      <vt:lpstr>Ontogeny of man</vt:lpstr>
      <vt:lpstr>Slide 14</vt:lpstr>
      <vt:lpstr>PHYSIOLOGICAL EVIDENCES OF EVOLUTION </vt:lpstr>
      <vt:lpstr>Physiological evidences</vt:lpstr>
      <vt:lpstr>Enzymes and hormones</vt:lpstr>
      <vt:lpstr>Phosphagens </vt:lpstr>
      <vt:lpstr>Metabolic processes and hemoglobin</vt:lpstr>
      <vt:lpstr>Differences in amino acid sequence of hemoglobin</vt:lpstr>
      <vt:lpstr>Blood and lymph</vt:lpstr>
      <vt:lpstr>Excretory product analysis</vt:lpstr>
      <vt:lpstr>Cytochrome C</vt:lpstr>
      <vt:lpstr>Serological tests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EMBRYOLOGICAL EVIDENCES OF EVOLUTION</dc:title>
  <dc:creator>User</dc:creator>
  <cp:lastModifiedBy>User</cp:lastModifiedBy>
  <cp:revision>49</cp:revision>
  <dcterms:created xsi:type="dcterms:W3CDTF">2021-05-22T14:58:07Z</dcterms:created>
  <dcterms:modified xsi:type="dcterms:W3CDTF">2021-05-29T15:55:59Z</dcterms:modified>
</cp:coreProperties>
</file>